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33" r:id="rId2"/>
    <p:sldId id="73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556C2-04B3-4221-B9C8-F2B879B09A45}" type="doc">
      <dgm:prSet loTypeId="urn:microsoft.com/office/officeart/2005/8/layout/hList7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A67DF7-F773-4341-8621-BA5ADD9D032E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Меры 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поддержки</a:t>
          </a:r>
          <a:endParaRPr lang="ru-RU" dirty="0"/>
        </a:p>
      </dgm:t>
    </dgm:pt>
    <dgm:pt modelId="{DCA9D537-751F-4000-8C95-E00E1BAB1109}" type="parTrans" cxnId="{815423D3-7B76-467F-B29C-36F3B0CFD3D3}">
      <dgm:prSet/>
      <dgm:spPr/>
      <dgm:t>
        <a:bodyPr/>
        <a:lstStyle/>
        <a:p>
          <a:endParaRPr lang="ru-RU"/>
        </a:p>
      </dgm:t>
    </dgm:pt>
    <dgm:pt modelId="{63E1091C-F97B-4252-B3EC-7834DB56FE43}" type="sibTrans" cxnId="{815423D3-7B76-467F-B29C-36F3B0CFD3D3}">
      <dgm:prSet/>
      <dgm:spPr/>
      <dgm:t>
        <a:bodyPr/>
        <a:lstStyle/>
        <a:p>
          <a:endParaRPr lang="ru-RU"/>
        </a:p>
      </dgm:t>
    </dgm:pt>
    <dgm:pt modelId="{6F3AB8D9-0192-44E1-A627-07D21923C3DB}">
      <dgm:prSet phldrT="[Текст]"/>
      <dgm:spPr/>
      <dgm:t>
        <a:bodyPr/>
        <a:lstStyle/>
        <a:p>
          <a:r>
            <a:rPr lang="ru-RU" dirty="0"/>
            <a:t>Финансовый калькулятор</a:t>
          </a:r>
        </a:p>
      </dgm:t>
    </dgm:pt>
    <dgm:pt modelId="{00A00B3A-8E6B-4BBD-92C1-9FAFE7970F2B}" type="parTrans" cxnId="{7AB64056-7EC1-4814-A56A-F57A8F661FBD}">
      <dgm:prSet/>
      <dgm:spPr/>
      <dgm:t>
        <a:bodyPr/>
        <a:lstStyle/>
        <a:p>
          <a:endParaRPr lang="ru-RU"/>
        </a:p>
      </dgm:t>
    </dgm:pt>
    <dgm:pt modelId="{26A569EE-A9AB-42A5-B8E3-334996728422}" type="sibTrans" cxnId="{7AB64056-7EC1-4814-A56A-F57A8F661FBD}">
      <dgm:prSet/>
      <dgm:spPr/>
      <dgm:t>
        <a:bodyPr/>
        <a:lstStyle/>
        <a:p>
          <a:endParaRPr lang="ru-RU"/>
        </a:p>
      </dgm:t>
    </dgm:pt>
    <dgm:pt modelId="{E43962EA-39A3-4469-BC1D-3348B5440F77}" type="pres">
      <dgm:prSet presAssocID="{F76556C2-04B3-4221-B9C8-F2B879B09A45}" presName="Name0" presStyleCnt="0">
        <dgm:presLayoutVars>
          <dgm:dir/>
          <dgm:resizeHandles val="exact"/>
        </dgm:presLayoutVars>
      </dgm:prSet>
      <dgm:spPr/>
    </dgm:pt>
    <dgm:pt modelId="{CCE159E6-300F-4FEE-AE55-9B038465BFAA}" type="pres">
      <dgm:prSet presAssocID="{F76556C2-04B3-4221-B9C8-F2B879B09A45}" presName="fgShape" presStyleLbl="fgShp" presStyleIdx="0" presStyleCnt="1"/>
      <dgm:spPr/>
    </dgm:pt>
    <dgm:pt modelId="{E021F863-B27F-45A5-BF22-558CDBE477A4}" type="pres">
      <dgm:prSet presAssocID="{F76556C2-04B3-4221-B9C8-F2B879B09A45}" presName="linComp" presStyleCnt="0"/>
      <dgm:spPr/>
    </dgm:pt>
    <dgm:pt modelId="{36A39227-F2E8-4373-B8EA-CA8A49F8DCE2}" type="pres">
      <dgm:prSet presAssocID="{63A67DF7-F773-4341-8621-BA5ADD9D032E}" presName="compNode" presStyleCnt="0"/>
      <dgm:spPr/>
    </dgm:pt>
    <dgm:pt modelId="{A8211C14-EB7A-446B-AB4E-5619F066609C}" type="pres">
      <dgm:prSet presAssocID="{63A67DF7-F773-4341-8621-BA5ADD9D032E}" presName="bkgdShape" presStyleLbl="node1" presStyleIdx="0" presStyleCnt="2" custLinFactX="-82778" custLinFactNeighborX="-100000" custLinFactNeighborY="-12839"/>
      <dgm:spPr/>
    </dgm:pt>
    <dgm:pt modelId="{B627E907-547A-4590-B21E-50D52E4CEDEE}" type="pres">
      <dgm:prSet presAssocID="{63A67DF7-F773-4341-8621-BA5ADD9D032E}" presName="nodeTx" presStyleLbl="node1" presStyleIdx="0" presStyleCnt="2">
        <dgm:presLayoutVars>
          <dgm:bulletEnabled val="1"/>
        </dgm:presLayoutVars>
      </dgm:prSet>
      <dgm:spPr/>
    </dgm:pt>
    <dgm:pt modelId="{69B5478A-D451-4E7A-A3B1-FDF9E94C1A8D}" type="pres">
      <dgm:prSet presAssocID="{63A67DF7-F773-4341-8621-BA5ADD9D032E}" presName="invisiNode" presStyleLbl="node1" presStyleIdx="0" presStyleCnt="2"/>
      <dgm:spPr/>
    </dgm:pt>
    <dgm:pt modelId="{87E556A0-C5A6-47F8-B538-B11FD203670C}" type="pres">
      <dgm:prSet presAssocID="{63A67DF7-F773-4341-8621-BA5ADD9D032E}" presName="imagNode" presStyleLbl="fgImgPlace1" presStyleIdx="0" presStyleCnt="2" custScaleX="107164" custScaleY="104159"/>
      <dgm:spPr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1C10752-509A-4682-BE44-C9A94890DC3F}" type="pres">
      <dgm:prSet presAssocID="{63E1091C-F97B-4252-B3EC-7834DB56FE43}" presName="sibTrans" presStyleLbl="sibTrans2D1" presStyleIdx="0" presStyleCnt="0"/>
      <dgm:spPr/>
    </dgm:pt>
    <dgm:pt modelId="{FEDA9711-FC6B-4235-8E0E-1C34B109AAB6}" type="pres">
      <dgm:prSet presAssocID="{6F3AB8D9-0192-44E1-A627-07D21923C3DB}" presName="compNode" presStyleCnt="0"/>
      <dgm:spPr/>
    </dgm:pt>
    <dgm:pt modelId="{AF72DD5E-5E7B-4DDD-84CD-5A699B933C47}" type="pres">
      <dgm:prSet presAssocID="{6F3AB8D9-0192-44E1-A627-07D21923C3DB}" presName="bkgdShape" presStyleLbl="node1" presStyleIdx="1" presStyleCnt="2"/>
      <dgm:spPr/>
    </dgm:pt>
    <dgm:pt modelId="{33709F3F-4331-412D-AA4F-3A469741AC3D}" type="pres">
      <dgm:prSet presAssocID="{6F3AB8D9-0192-44E1-A627-07D21923C3DB}" presName="nodeTx" presStyleLbl="node1" presStyleIdx="1" presStyleCnt="2">
        <dgm:presLayoutVars>
          <dgm:bulletEnabled val="1"/>
        </dgm:presLayoutVars>
      </dgm:prSet>
      <dgm:spPr/>
    </dgm:pt>
    <dgm:pt modelId="{78C2E6DB-B82B-40F7-AF6B-F7562D053045}" type="pres">
      <dgm:prSet presAssocID="{6F3AB8D9-0192-44E1-A627-07D21923C3DB}" presName="invisiNode" presStyleLbl="node1" presStyleIdx="1" presStyleCnt="2"/>
      <dgm:spPr/>
    </dgm:pt>
    <dgm:pt modelId="{0FF30F0F-4879-4DC7-B605-6D3B890BAD41}" type="pres">
      <dgm:prSet presAssocID="{6F3AB8D9-0192-44E1-A627-07D21923C3DB}" presName="imagNode" presStyleLbl="fgImgPlace1" presStyleIdx="1" presStyleCnt="2"/>
      <dgm:spPr>
        <a:prstGeom prst="rect">
          <a:avLst/>
        </a:prstGeom>
      </dgm:spPr>
    </dgm:pt>
  </dgm:ptLst>
  <dgm:cxnLst>
    <dgm:cxn modelId="{0F6A4B0A-786A-4979-B9C4-77B17DDE6D35}" type="presOf" srcId="{63E1091C-F97B-4252-B3EC-7834DB56FE43}" destId="{91C10752-509A-4682-BE44-C9A94890DC3F}" srcOrd="0" destOrd="0" presId="urn:microsoft.com/office/officeart/2005/8/layout/hList7"/>
    <dgm:cxn modelId="{D416BC32-06E0-4ACC-964A-534447EA6327}" type="presOf" srcId="{6F3AB8D9-0192-44E1-A627-07D21923C3DB}" destId="{AF72DD5E-5E7B-4DDD-84CD-5A699B933C47}" srcOrd="0" destOrd="0" presId="urn:microsoft.com/office/officeart/2005/8/layout/hList7"/>
    <dgm:cxn modelId="{1D59865D-5012-4D4D-893A-F3FEC9E31D25}" type="presOf" srcId="{6F3AB8D9-0192-44E1-A627-07D21923C3DB}" destId="{33709F3F-4331-412D-AA4F-3A469741AC3D}" srcOrd="1" destOrd="0" presId="urn:microsoft.com/office/officeart/2005/8/layout/hList7"/>
    <dgm:cxn modelId="{7AB64056-7EC1-4814-A56A-F57A8F661FBD}" srcId="{F76556C2-04B3-4221-B9C8-F2B879B09A45}" destId="{6F3AB8D9-0192-44E1-A627-07D21923C3DB}" srcOrd="1" destOrd="0" parTransId="{00A00B3A-8E6B-4BBD-92C1-9FAFE7970F2B}" sibTransId="{26A569EE-A9AB-42A5-B8E3-334996728422}"/>
    <dgm:cxn modelId="{692C29B8-5DFE-4B9E-BAB3-9228CBDDC2BD}" type="presOf" srcId="{63A67DF7-F773-4341-8621-BA5ADD9D032E}" destId="{B627E907-547A-4590-B21E-50D52E4CEDEE}" srcOrd="1" destOrd="0" presId="urn:microsoft.com/office/officeart/2005/8/layout/hList7"/>
    <dgm:cxn modelId="{214525C7-BBB3-4415-974B-4D7AC97DE844}" type="presOf" srcId="{F76556C2-04B3-4221-B9C8-F2B879B09A45}" destId="{E43962EA-39A3-4469-BC1D-3348B5440F77}" srcOrd="0" destOrd="0" presId="urn:microsoft.com/office/officeart/2005/8/layout/hList7"/>
    <dgm:cxn modelId="{815423D3-7B76-467F-B29C-36F3B0CFD3D3}" srcId="{F76556C2-04B3-4221-B9C8-F2B879B09A45}" destId="{63A67DF7-F773-4341-8621-BA5ADD9D032E}" srcOrd="0" destOrd="0" parTransId="{DCA9D537-751F-4000-8C95-E00E1BAB1109}" sibTransId="{63E1091C-F97B-4252-B3EC-7834DB56FE43}"/>
    <dgm:cxn modelId="{65DB65EC-83D6-4B2A-A50C-E0F4DCC87F6C}" type="presOf" srcId="{63A67DF7-F773-4341-8621-BA5ADD9D032E}" destId="{A8211C14-EB7A-446B-AB4E-5619F066609C}" srcOrd="0" destOrd="0" presId="urn:microsoft.com/office/officeart/2005/8/layout/hList7"/>
    <dgm:cxn modelId="{E8A7C2F0-37D9-400B-806B-D3EAA4E31DF4}" type="presParOf" srcId="{E43962EA-39A3-4469-BC1D-3348B5440F77}" destId="{CCE159E6-300F-4FEE-AE55-9B038465BFAA}" srcOrd="0" destOrd="0" presId="urn:microsoft.com/office/officeart/2005/8/layout/hList7"/>
    <dgm:cxn modelId="{096A1C7E-2E60-4573-A1A1-996358FF0933}" type="presParOf" srcId="{E43962EA-39A3-4469-BC1D-3348B5440F77}" destId="{E021F863-B27F-45A5-BF22-558CDBE477A4}" srcOrd="1" destOrd="0" presId="urn:microsoft.com/office/officeart/2005/8/layout/hList7"/>
    <dgm:cxn modelId="{B38F528A-F114-4C77-AFD1-70F446F9B586}" type="presParOf" srcId="{E021F863-B27F-45A5-BF22-558CDBE477A4}" destId="{36A39227-F2E8-4373-B8EA-CA8A49F8DCE2}" srcOrd="0" destOrd="0" presId="urn:microsoft.com/office/officeart/2005/8/layout/hList7"/>
    <dgm:cxn modelId="{269B6E56-3DE1-4BA3-92D4-1ABAB3C12CA3}" type="presParOf" srcId="{36A39227-F2E8-4373-B8EA-CA8A49F8DCE2}" destId="{A8211C14-EB7A-446B-AB4E-5619F066609C}" srcOrd="0" destOrd="0" presId="urn:microsoft.com/office/officeart/2005/8/layout/hList7"/>
    <dgm:cxn modelId="{EA34D8D5-3DFE-443D-B454-30FF5070A613}" type="presParOf" srcId="{36A39227-F2E8-4373-B8EA-CA8A49F8DCE2}" destId="{B627E907-547A-4590-B21E-50D52E4CEDEE}" srcOrd="1" destOrd="0" presId="urn:microsoft.com/office/officeart/2005/8/layout/hList7"/>
    <dgm:cxn modelId="{2ACD2848-112B-48D2-9969-5BD67517C1F0}" type="presParOf" srcId="{36A39227-F2E8-4373-B8EA-CA8A49F8DCE2}" destId="{69B5478A-D451-4E7A-A3B1-FDF9E94C1A8D}" srcOrd="2" destOrd="0" presId="urn:microsoft.com/office/officeart/2005/8/layout/hList7"/>
    <dgm:cxn modelId="{60C181DD-A49C-492B-A4EB-A952DA9CFF60}" type="presParOf" srcId="{36A39227-F2E8-4373-B8EA-CA8A49F8DCE2}" destId="{87E556A0-C5A6-47F8-B538-B11FD203670C}" srcOrd="3" destOrd="0" presId="urn:microsoft.com/office/officeart/2005/8/layout/hList7"/>
    <dgm:cxn modelId="{7B91C5EA-C604-4C19-87CF-51098D26044B}" type="presParOf" srcId="{E021F863-B27F-45A5-BF22-558CDBE477A4}" destId="{91C10752-509A-4682-BE44-C9A94890DC3F}" srcOrd="1" destOrd="0" presId="urn:microsoft.com/office/officeart/2005/8/layout/hList7"/>
    <dgm:cxn modelId="{5653D42E-46AB-4DFC-8792-85ABB9AE9740}" type="presParOf" srcId="{E021F863-B27F-45A5-BF22-558CDBE477A4}" destId="{FEDA9711-FC6B-4235-8E0E-1C34B109AAB6}" srcOrd="2" destOrd="0" presId="urn:microsoft.com/office/officeart/2005/8/layout/hList7"/>
    <dgm:cxn modelId="{7E057AF9-4E8F-4547-AC89-8109A6BF2946}" type="presParOf" srcId="{FEDA9711-FC6B-4235-8E0E-1C34B109AAB6}" destId="{AF72DD5E-5E7B-4DDD-84CD-5A699B933C47}" srcOrd="0" destOrd="0" presId="urn:microsoft.com/office/officeart/2005/8/layout/hList7"/>
    <dgm:cxn modelId="{337F52C2-47AF-4741-8CB3-A0339E566A88}" type="presParOf" srcId="{FEDA9711-FC6B-4235-8E0E-1C34B109AAB6}" destId="{33709F3F-4331-412D-AA4F-3A469741AC3D}" srcOrd="1" destOrd="0" presId="urn:microsoft.com/office/officeart/2005/8/layout/hList7"/>
    <dgm:cxn modelId="{AC296219-F186-4D4E-8E6B-EBD57860FE66}" type="presParOf" srcId="{FEDA9711-FC6B-4235-8E0E-1C34B109AAB6}" destId="{78C2E6DB-B82B-40F7-AF6B-F7562D053045}" srcOrd="2" destOrd="0" presId="urn:microsoft.com/office/officeart/2005/8/layout/hList7"/>
    <dgm:cxn modelId="{3A374CFD-7A05-47CB-AEA0-083441EB259E}" type="presParOf" srcId="{FEDA9711-FC6B-4235-8E0E-1C34B109AAB6}" destId="{0FF30F0F-4879-4DC7-B605-6D3B890BAD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11C14-EB7A-446B-AB4E-5619F066609C}">
      <dsp:nvSpPr>
        <dsp:cNvPr id="0" name=""/>
        <dsp:cNvSpPr/>
      </dsp:nvSpPr>
      <dsp:spPr>
        <a:xfrm>
          <a:off x="0" y="0"/>
          <a:ext cx="2107433" cy="2220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Меры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Arial" panose="020B0604020202020204" pitchFamily="34" charset="0"/>
              <a:cs typeface="Arial" panose="020B0604020202020204" pitchFamily="34" charset="0"/>
            </a:rPr>
            <a:t>поддержки</a:t>
          </a:r>
          <a:endParaRPr lang="ru-RU" sz="1900" kern="1200" dirty="0"/>
        </a:p>
      </dsp:txBody>
      <dsp:txXfrm>
        <a:off x="0" y="888246"/>
        <a:ext cx="2107433" cy="888246"/>
      </dsp:txXfrm>
    </dsp:sp>
    <dsp:sp modelId="{87E556A0-C5A6-47F8-B538-B11FD203670C}">
      <dsp:nvSpPr>
        <dsp:cNvPr id="0" name=""/>
        <dsp:cNvSpPr/>
      </dsp:nvSpPr>
      <dsp:spPr>
        <a:xfrm>
          <a:off x="659336" y="117859"/>
          <a:ext cx="792440" cy="770219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F72DD5E-5E7B-4DDD-84CD-5A699B933C47}">
      <dsp:nvSpPr>
        <dsp:cNvPr id="0" name=""/>
        <dsp:cNvSpPr/>
      </dsp:nvSpPr>
      <dsp:spPr>
        <a:xfrm>
          <a:off x="2172496" y="0"/>
          <a:ext cx="2107433" cy="2220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Финансовый калькулятор</a:t>
          </a:r>
        </a:p>
      </dsp:txBody>
      <dsp:txXfrm>
        <a:off x="2172496" y="888246"/>
        <a:ext cx="2107433" cy="888246"/>
      </dsp:txXfrm>
    </dsp:sp>
    <dsp:sp modelId="{0FF30F0F-4879-4DC7-B605-6D3B890BAD41}">
      <dsp:nvSpPr>
        <dsp:cNvPr id="0" name=""/>
        <dsp:cNvSpPr/>
      </dsp:nvSpPr>
      <dsp:spPr>
        <a:xfrm>
          <a:off x="2856480" y="133236"/>
          <a:ext cx="739465" cy="739465"/>
        </a:xfrm>
        <a:prstGeom prst="rect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E159E6-300F-4FEE-AE55-9B038465BFAA}">
      <dsp:nvSpPr>
        <dsp:cNvPr id="0" name=""/>
        <dsp:cNvSpPr/>
      </dsp:nvSpPr>
      <dsp:spPr>
        <a:xfrm>
          <a:off x="171270" y="1776492"/>
          <a:ext cx="3939228" cy="333092"/>
        </a:xfrm>
        <a:prstGeom prst="left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2A3DA-D050-4B75-9060-E3AC68707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DF405E-C609-435B-8BBD-8ACF1632E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57218C-3F37-4174-90DE-B0778B5B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2EE4A-E3EF-40F1-A12B-D375AF24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FC4F9-B708-449E-85EE-35B53049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3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8C5CB-1306-448B-8F2F-72687EB4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57FEEB-BC30-4AA6-ACFC-851AE6FDB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38B38-8344-49B8-BDC1-67E6C058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7807C2-8776-4338-A4B6-411CCD1E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8EC07-407B-4900-A2B1-804DC7A9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CC69B6-5AE8-4E50-86A5-4C4A5164F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BCE161-A3E8-4F01-80B4-3EFD6AFC1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E8E67-6436-465F-A12F-1778FC3C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89796E-E86A-4215-AF1E-AE60972C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BE516-6611-43F8-B625-F8D0BE1C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1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B04D1-D136-4A86-B6C9-5A6911984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A2752-BBAA-48FB-A523-CDCC613D2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8B652-8497-425C-9677-1177578A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AA074-15A9-468B-B7A8-491C8F38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07341-335E-4816-998C-B18179B9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3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4D1B1-9FB2-4C8E-8567-77F2E7E2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EA8ACA-E246-4AA2-8B13-3D9136CB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E6DFA-BBFA-4562-8761-588554D4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0A766-DBC8-4FC1-AB3E-94559022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9D621-8C98-4A66-B9EF-C488D898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5CE8C-F0E9-4D9D-BF28-9A23AC9C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0D7D5-32C4-490A-90A6-B0DEB5E53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DADBAC-04F4-4E60-97C1-EACA604D7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0042A-1917-44A2-A88B-08B015D4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C71E69-28E1-4150-B4BE-CEE288EC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0D923-D577-4141-A1E0-344ACB50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3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0FC17-4B3C-4C29-8740-6F357C572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C3F84-A9AF-443E-9667-77B3BA100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BA27ED-0D44-48D3-BDBC-6E735D34E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E9EEDF-F150-468D-8BAE-319A98E79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6654E8-DB23-4CD3-ADEB-48C4A1BEC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713AEA-EE68-4822-AB38-5A65FB62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703C705-969D-4718-9F92-E659716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289B72-8C8C-44E0-B523-05663A18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6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9EB1-45D7-486E-887A-70440723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6C9D42-8930-4912-88DC-AC7E9B93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95D911-CF3D-4579-8C5C-3538E2F6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2A2751-E2D5-4B40-8502-A0EBF98A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F5FBBB-7C18-49B4-A22D-991199C4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B7625C-9135-4B8C-8856-F6120895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1936A8-9842-455F-B90C-82EAEADA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1C80E-0CFA-4E61-BC29-7EEEC4754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F12E57-9E01-4A20-8FB5-9DDB94D46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B2242-1695-41CC-BB69-E2642C1B2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F638E-2D68-443D-A4E9-B567EBBF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E457F-9FAE-475E-BA88-729719A4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2485D5-7324-4D80-82B8-013AD0AD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25D39-F27B-4841-8D41-16ECF9D6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277CC7-E3D4-4A55-93E7-FE7EC291A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F0A31-C421-4B92-BDF2-841993E22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DB964E-DBAD-45A2-BE45-DAB2F68F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9A6103-5C09-469E-B681-40DA421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A1CBE6-2FF7-45F5-A210-CA90FE46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5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FA60C-8B67-4EAF-9705-174BAE15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8604B-0676-45F4-8B9C-630B252F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2C3B1-E254-4E5B-9A3A-A33E0E309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0688-82D0-4452-9FC4-0D0000A0F74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BDAC4-FF47-4C2D-A1BE-602596318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10612-48E8-4DB8-B5AA-099F24D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12C20-2CA1-43E5-B976-FADA788C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756AE7-4047-4815-A222-D7525AC1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0" y="3864605"/>
            <a:ext cx="3389670" cy="2993395"/>
          </a:xfrm>
          <a:prstGeom prst="rect">
            <a:avLst/>
          </a:prstGeom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41D577CC-AAC3-47F7-9AD5-17F038C7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t="2608"/>
          <a:stretch/>
        </p:blipFill>
        <p:spPr bwMode="auto">
          <a:xfrm rot="10800000">
            <a:off x="8803341" y="0"/>
            <a:ext cx="3388659" cy="2994405"/>
          </a:xfrm>
          <a:prstGeom prst="rect">
            <a:avLst/>
          </a:prstGeom>
        </p:spPr>
      </p:pic>
      <p:sp>
        <p:nvSpPr>
          <p:cNvPr id="9" name="Равнобедренный треугольник 32"/>
          <p:cNvSpPr/>
          <p:nvPr/>
        </p:nvSpPr>
        <p:spPr bwMode="auto">
          <a:xfrm rot="5400000">
            <a:off x="260308" y="2868069"/>
            <a:ext cx="564994" cy="397320"/>
          </a:xfrm>
          <a:prstGeom prst="triangle">
            <a:avLst>
              <a:gd name="adj" fmla="val 50000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TextBox 20"/>
          <p:cNvSpPr txBox="1"/>
          <p:nvPr/>
        </p:nvSpPr>
        <p:spPr bwMode="auto">
          <a:xfrm>
            <a:off x="225206" y="78552"/>
            <a:ext cx="889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/>
                <a:solidFill>
                  <a:srgbClr val="0242B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ПРОИЗВОДСТВО СТЕКЛОПЛАСТИКОВОЙ КОМПОЗИТНОЙ АРМАТУРЫ</a:t>
            </a:r>
          </a:p>
        </p:txBody>
      </p:sp>
      <p:sp>
        <p:nvSpPr>
          <p:cNvPr id="15" name="Прямоугольник 2"/>
          <p:cNvSpPr/>
          <p:nvPr/>
        </p:nvSpPr>
        <p:spPr bwMode="auto">
          <a:xfrm>
            <a:off x="921041" y="933042"/>
            <a:ext cx="492479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Экономические предпосылки: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Нет аналоговых производств в Курганской области</a:t>
            </a:r>
          </a:p>
          <a:p>
            <a:pPr marL="228600" marR="0" lvl="0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Широкое использование продукции при строительстве жилья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159948-7D0B-4672-AE77-1AC5A9E96854}"/>
              </a:ext>
            </a:extLst>
          </p:cNvPr>
          <p:cNvSpPr txBox="1"/>
          <p:nvPr/>
        </p:nvSpPr>
        <p:spPr>
          <a:xfrm>
            <a:off x="926717" y="2793305"/>
            <a:ext cx="491911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Срок окупаемости инвестиционного проекта – 4 года</a:t>
            </a:r>
          </a:p>
          <a:p>
            <a:pPr marL="171450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Новые рабочие места – 20 чел.</a:t>
            </a:r>
          </a:p>
        </p:txBody>
      </p:sp>
      <p:graphicFrame>
        <p:nvGraphicFramePr>
          <p:cNvPr id="32" name="Схема 31">
            <a:extLst>
              <a:ext uri="{FF2B5EF4-FFF2-40B4-BE49-F238E27FC236}">
                <a16:creationId xmlns:a16="http://schemas.microsoft.com/office/drawing/2014/main" id="{1673CA2B-03E0-4498-B76E-2F9D8E98C46F}"/>
              </a:ext>
            </a:extLst>
          </p:cNvPr>
          <p:cNvGraphicFramePr/>
          <p:nvPr/>
        </p:nvGraphicFramePr>
        <p:xfrm>
          <a:off x="960071" y="3780104"/>
          <a:ext cx="4281770" cy="222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D98788E6-43DC-41DE-BB40-E1B2F0E4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10" y="3877853"/>
            <a:ext cx="787416" cy="78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BABB508-C343-45E3-8524-9EF8BAEA6C43}"/>
              </a:ext>
            </a:extLst>
          </p:cNvPr>
          <p:cNvSpPr txBox="1"/>
          <p:nvPr/>
        </p:nvSpPr>
        <p:spPr>
          <a:xfrm>
            <a:off x="921041" y="2109394"/>
            <a:ext cx="492479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от 352 млн. руб.</a:t>
            </a:r>
          </a:p>
        </p:txBody>
      </p:sp>
      <p:sp>
        <p:nvSpPr>
          <p:cNvPr id="35" name="Равнобедренный треугольник 32">
            <a:extLst>
              <a:ext uri="{FF2B5EF4-FFF2-40B4-BE49-F238E27FC236}">
                <a16:creationId xmlns:a16="http://schemas.microsoft.com/office/drawing/2014/main" id="{D8F4F91F-5441-499F-9B61-DC16B1C4FA99}"/>
              </a:ext>
            </a:extLst>
          </p:cNvPr>
          <p:cNvSpPr/>
          <p:nvPr/>
        </p:nvSpPr>
        <p:spPr bwMode="auto">
          <a:xfrm rot="5400000">
            <a:off x="253056" y="2029035"/>
            <a:ext cx="564994" cy="397320"/>
          </a:xfrm>
          <a:prstGeom prst="triangle">
            <a:avLst>
              <a:gd name="adj" fmla="val 50000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7" name="Равнобедренный треугольник 32">
            <a:extLst>
              <a:ext uri="{FF2B5EF4-FFF2-40B4-BE49-F238E27FC236}">
                <a16:creationId xmlns:a16="http://schemas.microsoft.com/office/drawing/2014/main" id="{6B59B3B1-B12F-4187-AA6F-816685C57384}"/>
              </a:ext>
            </a:extLst>
          </p:cNvPr>
          <p:cNvSpPr/>
          <p:nvPr/>
        </p:nvSpPr>
        <p:spPr bwMode="auto">
          <a:xfrm rot="5400000">
            <a:off x="258364" y="1211435"/>
            <a:ext cx="564994" cy="397320"/>
          </a:xfrm>
          <a:prstGeom prst="triangle">
            <a:avLst>
              <a:gd name="adj" fmla="val 50000"/>
            </a:avLst>
          </a:prstGeom>
          <a:solidFill>
            <a:srgbClr val="F7D442"/>
          </a:solidFill>
          <a:ln>
            <a:solidFill>
              <a:srgbClr val="F7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09B3DE-493F-4CD3-938A-6F395B298C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866" r="14599"/>
          <a:stretch/>
        </p:blipFill>
        <p:spPr>
          <a:xfrm>
            <a:off x="7279417" y="313026"/>
            <a:ext cx="4654286" cy="4516066"/>
          </a:xfrm>
          <a:prstGeom prst="ellipse">
            <a:avLst/>
          </a:prstGeom>
        </p:spPr>
      </p:pic>
      <p:sp>
        <p:nvSpPr>
          <p:cNvPr id="14" name="Стрелка: круговая 13"/>
          <p:cNvSpPr/>
          <p:nvPr/>
        </p:nvSpPr>
        <p:spPr bwMode="auto">
          <a:xfrm>
            <a:off x="6960096" y="-1"/>
            <a:ext cx="5363996" cy="5157193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D0F9896-6974-405B-868F-FDD3E6564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0"/>
          <a:stretch/>
        </p:blipFill>
        <p:spPr bwMode="auto">
          <a:xfrm>
            <a:off x="6373947" y="3234599"/>
            <a:ext cx="3430410" cy="33192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: круговая 28">
            <a:extLst>
              <a:ext uri="{FF2B5EF4-FFF2-40B4-BE49-F238E27FC236}">
                <a16:creationId xmlns:a16="http://schemas.microsoft.com/office/drawing/2014/main" id="{4FC66F09-EFA5-43AC-A6DE-2A9C2B54F802}"/>
              </a:ext>
            </a:extLst>
          </p:cNvPr>
          <p:cNvSpPr/>
          <p:nvPr/>
        </p:nvSpPr>
        <p:spPr bwMode="auto">
          <a:xfrm>
            <a:off x="6145376" y="3072958"/>
            <a:ext cx="3887552" cy="3736662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70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57A05D-101B-48A8-88FA-FDAAFC4D8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7297" y="3864605"/>
            <a:ext cx="3389670" cy="2993395"/>
          </a:xfrm>
          <a:prstGeom prst="rect">
            <a:avLst/>
          </a:prstGeom>
        </p:spPr>
      </p:pic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41D577CC-AAC3-47F7-9AD5-17F038C742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 t="2608"/>
          <a:stretch/>
        </p:blipFill>
        <p:spPr bwMode="auto">
          <a:xfrm rot="10800000">
            <a:off x="8803341" y="0"/>
            <a:ext cx="3388659" cy="2994405"/>
          </a:xfrm>
          <a:prstGeom prst="rect">
            <a:avLst/>
          </a:prstGeom>
        </p:spPr>
      </p:pic>
      <p:sp>
        <p:nvSpPr>
          <p:cNvPr id="10" name="TextBox 20"/>
          <p:cNvSpPr txBox="1"/>
          <p:nvPr/>
        </p:nvSpPr>
        <p:spPr bwMode="auto">
          <a:xfrm>
            <a:off x="225206" y="78552"/>
            <a:ext cx="784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/>
                <a:solidFill>
                  <a:srgbClr val="0242B2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ПРОИЗВОДСТВО СТЕКЛОПЛАСТИКОВОЙ КОМПОЗИТНОЙ АРМАТУРЫ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FDA411B-A433-49EE-ADBB-1AC8FE5448D2}"/>
              </a:ext>
            </a:extLst>
          </p:cNvPr>
          <p:cNvGraphicFramePr>
            <a:graphicFrameLocks noGrp="1"/>
          </p:cNvGraphicFramePr>
          <p:nvPr/>
        </p:nvGraphicFramePr>
        <p:xfrm>
          <a:off x="284606" y="1124744"/>
          <a:ext cx="5434383" cy="33889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4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198"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Курганская область, г Курган, </a:t>
                      </a:r>
                      <a:r>
                        <a:rPr kumimoji="0" lang="ru-RU" sz="1000" b="1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пр-кт</a:t>
                      </a:r>
                      <a:r>
                        <a:rPr kumimoji="0" lang="ru-RU" sz="10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Машиностроителей, в районе строения №38-в</a:t>
                      </a:r>
                    </a:p>
                  </a:txBody>
                  <a:tcPr marL="6828" marR="6828" marT="9111" marB="0" anchor="ctr"/>
                </a:tc>
                <a:tc hMerge="1">
                  <a:txBody>
                    <a:bodyPr/>
                    <a:lstStyle/>
                    <a:p>
                      <a:pPr marL="72000" algn="l"/>
                      <a:endParaRPr kumimoji="0" lang="ru-RU" sz="1200" i="0" u="none" strike="noStrike" kern="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</a:endParaRPr>
                    </a:p>
                  </a:txBody>
                  <a:tcPr marL="6828" marR="6828" marT="9111" marB="0" anchor="ctr"/>
                </a:tc>
                <a:extLst>
                  <a:ext uri="{0D108BD9-81ED-4DB2-BD59-A6C34878D82A}">
                    <a16:rowId xmlns:a16="http://schemas.microsoft.com/office/drawing/2014/main" val="3831738719"/>
                  </a:ext>
                </a:extLst>
              </a:tr>
              <a:tr h="322198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площадки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28" marR="6828" marT="9111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72000" algn="l"/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7 500 м</a:t>
                      </a:r>
                      <a:r>
                        <a:rPr kumimoji="0" lang="ru-RU" sz="1000" u="none" strike="noStrike" kern="0" cap="none" spc="0" normalizeH="0" baseline="3000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28" marR="6828" marT="911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38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Кадастровый номер участка/квартала 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45:25:030604:1599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Собственник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66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Департамент имущественных и земельных отношений Курганской области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78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Электроснабжение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возможность подключения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78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Газоснабжение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подключения будет после 2027 года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721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Водоснабжение и</a:t>
                      </a:r>
                    </a:p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водоотведение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возможность подключения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1079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Подъездные пути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участку имеются подъездные грунтовые дороги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94547">
                <a:tc>
                  <a:txBody>
                    <a:bodyPr/>
                    <a:lstStyle/>
                    <a:p>
                      <a:pPr marL="720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 предоставления инвестиционной площадки </a:t>
                      </a:r>
                      <a:endParaRPr kumimoji="0" lang="ru-RU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Предоставление земельного участка в аренду без проведения торгов в целях реализации масштабных </a:t>
                      </a:r>
                      <a:r>
                        <a:rPr kumimoji="0" lang="ru-RU" sz="100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</a:t>
                      </a: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проектов последующим правом выкупа;</a:t>
                      </a:r>
                    </a:p>
                    <a:p>
                      <a:pPr marL="7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2)Аукцион по аренде/собственности земельных участков</a:t>
                      </a:r>
                      <a:endParaRPr kumimoji="0" lang="ru-RU" sz="100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3E9EE7-58DD-4DF9-BEFB-B8432D34E2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3" t="27951" r="29919" b="9050"/>
          <a:stretch/>
        </p:blipFill>
        <p:spPr>
          <a:xfrm>
            <a:off x="6919797" y="496785"/>
            <a:ext cx="5161748" cy="4995240"/>
          </a:xfrm>
          <a:prstGeom prst="ellipse">
            <a:avLst/>
          </a:prstGeom>
        </p:spPr>
      </p:pic>
      <p:sp>
        <p:nvSpPr>
          <p:cNvPr id="14" name="Стрелка: круговая 13"/>
          <p:cNvSpPr/>
          <p:nvPr/>
        </p:nvSpPr>
        <p:spPr bwMode="auto">
          <a:xfrm>
            <a:off x="6647163" y="257244"/>
            <a:ext cx="5663952" cy="5552640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15" name="Picture 2" descr="Picture background">
            <a:extLst>
              <a:ext uri="{FF2B5EF4-FFF2-40B4-BE49-F238E27FC236}">
                <a16:creationId xmlns:a16="http://schemas.microsoft.com/office/drawing/2014/main" id="{953398A4-5745-4105-A1A6-0A9465EAF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0"/>
          <a:stretch/>
        </p:blipFill>
        <p:spPr bwMode="auto">
          <a:xfrm>
            <a:off x="6973226" y="3910676"/>
            <a:ext cx="2558543" cy="24756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: круговая 28">
            <a:extLst>
              <a:ext uri="{FF2B5EF4-FFF2-40B4-BE49-F238E27FC236}">
                <a16:creationId xmlns:a16="http://schemas.microsoft.com/office/drawing/2014/main" id="{4FC66F09-EFA5-43AC-A6DE-2A9C2B54F802}"/>
              </a:ext>
            </a:extLst>
          </p:cNvPr>
          <p:cNvSpPr/>
          <p:nvPr/>
        </p:nvSpPr>
        <p:spPr bwMode="auto">
          <a:xfrm>
            <a:off x="6728805" y="3717031"/>
            <a:ext cx="3025564" cy="2922655"/>
          </a:xfrm>
          <a:prstGeom prst="circularArrow">
            <a:avLst>
              <a:gd name="adj1" fmla="val 5085"/>
              <a:gd name="adj2" fmla="val 327528"/>
              <a:gd name="adj3" fmla="val 15832094"/>
              <a:gd name="adj4" fmla="val 16240378"/>
              <a:gd name="adj5" fmla="val 5932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9024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Широкоэкранный</PresentationFormat>
  <Paragraphs>30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2026-02-26T12:44:37Z</dcterms:created>
  <dcterms:modified xsi:type="dcterms:W3CDTF">2026-02-26T12:45:22Z</dcterms:modified>
</cp:coreProperties>
</file>